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38"/>
  </p:notesMasterIdLst>
  <p:sldIdLst>
    <p:sldId id="256" r:id="rId5"/>
    <p:sldId id="257" r:id="rId6"/>
    <p:sldId id="275" r:id="rId7"/>
    <p:sldId id="28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86" r:id="rId17"/>
    <p:sldId id="292" r:id="rId18"/>
    <p:sldId id="294" r:id="rId19"/>
    <p:sldId id="295" r:id="rId20"/>
    <p:sldId id="299" r:id="rId21"/>
    <p:sldId id="276" r:id="rId22"/>
    <p:sldId id="296" r:id="rId23"/>
    <p:sldId id="287" r:id="rId24"/>
    <p:sldId id="298" r:id="rId25"/>
    <p:sldId id="283" r:id="rId26"/>
    <p:sldId id="297" r:id="rId27"/>
    <p:sldId id="282" r:id="rId28"/>
    <p:sldId id="300" r:id="rId29"/>
    <p:sldId id="268" r:id="rId30"/>
    <p:sldId id="269" r:id="rId31"/>
    <p:sldId id="288" r:id="rId32"/>
    <p:sldId id="293" r:id="rId33"/>
    <p:sldId id="289" r:id="rId34"/>
    <p:sldId id="272" r:id="rId35"/>
    <p:sldId id="273" r:id="rId36"/>
    <p:sldId id="27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95FE8A-1D6F-0E4E-96B2-EC4E8D4BA2CC}">
          <p14:sldIdLst>
            <p14:sldId id="256"/>
            <p14:sldId id="257"/>
            <p14:sldId id="275"/>
            <p14:sldId id="285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86"/>
            <p14:sldId id="292"/>
            <p14:sldId id="294"/>
            <p14:sldId id="295"/>
            <p14:sldId id="299"/>
            <p14:sldId id="276"/>
            <p14:sldId id="296"/>
            <p14:sldId id="287"/>
            <p14:sldId id="298"/>
            <p14:sldId id="283"/>
            <p14:sldId id="297"/>
            <p14:sldId id="282"/>
            <p14:sldId id="300"/>
            <p14:sldId id="268"/>
            <p14:sldId id="269"/>
            <p14:sldId id="288"/>
            <p14:sldId id="293"/>
            <p14:sldId id="289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46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85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662" r="1035" b="21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927968"/>
            <a:ext cx="8226300" cy="2967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UITABLEVIEW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33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5" y="162868"/>
            <a:ext cx="8474245" cy="47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5" y="541855"/>
            <a:ext cx="8905904" cy="41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2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06" y="162868"/>
            <a:ext cx="2649060" cy="470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92" y="162868"/>
            <a:ext cx="2649060" cy="45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8" y="114590"/>
            <a:ext cx="6426424" cy="48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do these apps have in common?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These have implemented a list for their core functionality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 can be achieved by using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in your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iOS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4575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lang="en-US" sz="3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UITableView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A view that presents data using rows arranged in a single column</a:t>
            </a: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The class that implements the </a:t>
            </a:r>
            <a:r>
              <a:rPr lang="en-US" sz="2200" b="1" dirty="0" err="1" smtClean="0">
                <a:solidFill>
                  <a:schemeClr val="bg2">
                    <a:lumMod val="75000"/>
                  </a:schemeClr>
                </a:solidFill>
              </a:rPr>
              <a:t>UITableView</a:t>
            </a: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 must conform to the </a:t>
            </a:r>
            <a:r>
              <a:rPr lang="en-US" sz="2200" b="1" dirty="0" err="1" smtClean="0">
                <a:solidFill>
                  <a:schemeClr val="bg2">
                    <a:lumMod val="75000"/>
                  </a:schemeClr>
                </a:solidFill>
              </a:rPr>
              <a:t>UITableViewDataSource</a:t>
            </a:r>
            <a:r>
              <a:rPr lang="en-US" sz="22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protocol for its data source and the </a:t>
            </a:r>
            <a:r>
              <a:rPr lang="en-US" sz="2200" b="1" dirty="0" err="1" smtClean="0">
                <a:solidFill>
                  <a:schemeClr val="bg2">
                    <a:lumMod val="75000"/>
                  </a:schemeClr>
                </a:solidFill>
              </a:rPr>
              <a:t>UITableViewDelegate</a:t>
            </a: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 protocol for its delegate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endParaRPr lang="en-US" sz="22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Clr>
                <a:srgbClr val="535353"/>
              </a:buClr>
              <a:buSzPct val="100000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You can also use </a:t>
            </a:r>
            <a:r>
              <a:rPr lang="en-US" sz="2200" b="1" dirty="0" err="1">
                <a:solidFill>
                  <a:schemeClr val="bg2">
                    <a:lumMod val="75000"/>
                  </a:schemeClr>
                </a:solidFill>
              </a:rPr>
              <a:t>UITableView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 embedded in </a:t>
            </a:r>
            <a:r>
              <a:rPr lang="en-US" sz="2200" b="1" dirty="0" err="1">
                <a:solidFill>
                  <a:schemeClr val="bg2">
                    <a:lumMod val="75000"/>
                  </a:schemeClr>
                </a:solidFill>
              </a:rPr>
              <a:t>UITableViewControlle</a:t>
            </a:r>
            <a:r>
              <a:rPr lang="en-US" sz="2200" dirty="0" err="1">
                <a:solidFill>
                  <a:schemeClr val="bg2">
                    <a:lumMod val="75000"/>
                  </a:schemeClr>
                </a:solidFill>
              </a:rPr>
              <a:t>r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A controller object that manages a table view. (from Apple Documentation)</a:t>
            </a:r>
          </a:p>
          <a:p>
            <a:pPr>
              <a:buClr>
                <a:srgbClr val="535353"/>
              </a:buClr>
              <a:buSzPct val="100000"/>
            </a:pPr>
            <a:endParaRPr lang="en-US" sz="22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STUDY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#Swift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But wait! Protocol?!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 </a:t>
            </a:r>
            <a:r>
              <a:rPr lang="en-US" sz="2400" i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protocol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 defines a blueprint of methods, properties, and other requirements that suit a particular task or piece of functionality. 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The protocol can then be </a:t>
            </a:r>
            <a:r>
              <a:rPr lang="en-US" sz="2400" i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adopted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 by a class, structure, or enumeration to provide an actual implementation of those requirements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Any type that satisfies the requirements of a protocol is said to </a:t>
            </a:r>
            <a:r>
              <a:rPr lang="en-US" sz="2400" i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conform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 to that protocol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.(from Apple documentation)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This is the </a:t>
            </a:r>
            <a:r>
              <a:rPr lang="en-US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delegate object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85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about Delegation?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design pattern that enables a class or structure to hand off (or </a:t>
            </a:r>
            <a:r>
              <a:rPr lang="en-US" sz="2400" i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delegate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 some of its responsibilities to an instance of another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type (from Apple Documentation)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rgbClr val="535353"/>
              </a:buClr>
              <a:buSzPct val="100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Think of the relationship between the Protocol and the Delegate as a job contract.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2835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4" y="1253476"/>
            <a:ext cx="2595824" cy="1837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43" y="1314910"/>
            <a:ext cx="2668945" cy="1776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31" y="1381713"/>
            <a:ext cx="2562117" cy="17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Why are these important to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UITableView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class implement Protocols and Delegate for it to work on an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iOS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These are also common in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UICollectionView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361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Let’s add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UITableView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Show a list of fruits and vegetables</a:t>
            </a:r>
            <a:endParaRPr lang="en-US" sz="28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0530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are Extensions?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add 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new functionality to an existing class, structure, enumeration, or protocol 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type (from Apple Documentation)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Smart Design Pattern to extend additional functionality without modifying existing functionality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I’ll be using it to make code separated by logic</a:t>
            </a:r>
          </a:p>
          <a:p>
            <a:pPr algn="just">
              <a:buClr>
                <a:srgbClr val="535353"/>
              </a:buClr>
              <a:buSzPct val="25000"/>
            </a:pPr>
            <a:endParaRPr lang="en-US" sz="28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937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2196234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can customize a </a:t>
            </a:r>
            <a:r>
              <a:rPr lang="en-US" sz="22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by either:</a:t>
            </a:r>
          </a:p>
          <a:p>
            <a:pPr marL="457200" lvl="0" indent="-457200">
              <a:buClr>
                <a:srgbClr val="535353"/>
              </a:buClr>
              <a:buSzPct val="100000"/>
              <a:buAutoNum type="arabicPeriod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creating a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Subclass</a:t>
            </a:r>
          </a:p>
          <a:p>
            <a:pPr marL="457200" lvl="0" indent="-457200">
              <a:buClr>
                <a:srgbClr val="535353"/>
              </a:buClr>
              <a:buSzPct val="100000"/>
              <a:buAutoNum type="arabicPeriod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Create a Nib and load it as a custom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endParaRPr lang="en-US" sz="22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lvl="0">
              <a:buClr>
                <a:srgbClr val="535353"/>
              </a:buClr>
              <a:buSzPct val="25000"/>
            </a:pPr>
            <a:endParaRPr lang="en-US" sz="22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can add segues on tap of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UITableViewCells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to direct to different View Controllers</a:t>
            </a: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can swipe to the left to delete or edit the cell that you choose. (Hint: It is also part of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Protocol)</a:t>
            </a: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Use sections instead of rows to contain the data 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ource</a:t>
            </a:r>
          </a:p>
          <a:p>
            <a:pPr lvl="0">
              <a:buClr>
                <a:srgbClr val="535353"/>
              </a:buClr>
              <a:buSzPct val="100000"/>
            </a:pPr>
            <a:r>
              <a:rPr lang="en-US" sz="2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Remember: Try and Try until you succeed 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👍</a:t>
            </a: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2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4976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8249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654</Words>
  <Application>Microsoft Macintosh PowerPoint</Application>
  <PresentationFormat>On-screen Show (16:9)</PresentationFormat>
  <Paragraphs>114</Paragraphs>
  <Slides>33</Slides>
  <Notes>20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these apps have in common?</vt:lpstr>
      <vt:lpstr>What is UITableView?</vt:lpstr>
      <vt:lpstr>But wait! Protocol?!</vt:lpstr>
      <vt:lpstr>What about Delegation?</vt:lpstr>
      <vt:lpstr>PowerPoint Presentation</vt:lpstr>
      <vt:lpstr>Why are these important to UITableView?</vt:lpstr>
      <vt:lpstr>Let’s add UITableView!</vt:lpstr>
      <vt:lpstr>What are Extensions?</vt:lpstr>
      <vt:lpstr>PowerPoint Presentation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167</cp:revision>
  <dcterms:modified xsi:type="dcterms:W3CDTF">2017-09-03T08:11:46Z</dcterms:modified>
</cp:coreProperties>
</file>